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7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8" r:id="rId1"/>
    <p:sldMasterId id="2147483932" r:id="rId2"/>
    <p:sldMasterId id="2147483980" r:id="rId3"/>
    <p:sldMasterId id="2147483936" r:id="rId4"/>
    <p:sldMasterId id="2147483940" r:id="rId5"/>
    <p:sldMasterId id="2147483944" r:id="rId6"/>
    <p:sldMasterId id="2147483948" r:id="rId7"/>
    <p:sldMasterId id="2147483967" r:id="rId8"/>
  </p:sldMasterIdLst>
  <p:notesMasterIdLst>
    <p:notesMasterId r:id="rId38"/>
  </p:notesMasterIdLst>
  <p:sldIdLst>
    <p:sldId id="261" r:id="rId9"/>
    <p:sldId id="262" r:id="rId10"/>
    <p:sldId id="263" r:id="rId11"/>
    <p:sldId id="260" r:id="rId12"/>
    <p:sldId id="264" r:id="rId13"/>
    <p:sldId id="294" r:id="rId14"/>
    <p:sldId id="267" r:id="rId15"/>
    <p:sldId id="268" r:id="rId16"/>
    <p:sldId id="272" r:id="rId17"/>
    <p:sldId id="273" r:id="rId18"/>
    <p:sldId id="276" r:id="rId19"/>
    <p:sldId id="275" r:id="rId20"/>
    <p:sldId id="277" r:id="rId21"/>
    <p:sldId id="278" r:id="rId22"/>
    <p:sldId id="283" r:id="rId23"/>
    <p:sldId id="279" r:id="rId24"/>
    <p:sldId id="280" r:id="rId25"/>
    <p:sldId id="281" r:id="rId26"/>
    <p:sldId id="282" r:id="rId27"/>
    <p:sldId id="286" r:id="rId28"/>
    <p:sldId id="299" r:id="rId29"/>
    <p:sldId id="285" r:id="rId30"/>
    <p:sldId id="289" r:id="rId31"/>
    <p:sldId id="288" r:id="rId32"/>
    <p:sldId id="290" r:id="rId33"/>
    <p:sldId id="291" r:id="rId34"/>
    <p:sldId id="292" r:id="rId35"/>
    <p:sldId id="293" r:id="rId36"/>
    <p:sldId id="298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9B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96"/>
    <p:restoredTop sz="94671"/>
  </p:normalViewPr>
  <p:slideViewPr>
    <p:cSldViewPr snapToGrid="0" snapToObjects="1">
      <p:cViewPr varScale="1">
        <p:scale>
          <a:sx n="123" d="100"/>
          <a:sy n="123" d="100"/>
        </p:scale>
        <p:origin x="600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01" d="100"/>
          <a:sy n="101" d="100"/>
        </p:scale>
        <p:origin x="26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/Relationships>
</file>

<file path=ppt/media/image1.png>
</file>

<file path=ppt/media/image10.png>
</file>

<file path=ppt/media/image11.png>
</file>

<file path=ppt/media/image12.png>
</file>

<file path=ppt/media/image13.jfif>
</file>

<file path=ppt/media/image14.jfif>
</file>

<file path=ppt/media/image15.png>
</file>

<file path=ppt/media/image16.jf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196D9-2286-0F4F-B943-33A3EEA2528D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24262-D47C-D444-8DFB-457E9BF504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39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1E75471C-02C9-9145-8C0F-DCA7171A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91547" y="6356350"/>
            <a:ext cx="3361196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FA728384-E984-F446-A49C-FBBB97E0742D}" type="datetime3">
              <a:rPr lang="en-US" smtClean="0"/>
              <a:t>10 July 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CB692917-398F-D34C-A817-2150667F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77961" y="6356350"/>
            <a:ext cx="7207551" cy="365125"/>
          </a:xfrm>
        </p:spPr>
        <p:txBody>
          <a:bodyPr/>
          <a:lstStyle>
            <a:lvl1pPr algn="l">
              <a:defRPr cap="all" baseline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EBF3654-DD81-DB45-9602-B09B3CF8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730" y="6356350"/>
            <a:ext cx="609600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59D79D20-9926-6947-91A9-E826DAB4C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A016B96-8B58-2D47-BB97-1861188C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962" y="3956824"/>
            <a:ext cx="8042368" cy="656274"/>
          </a:xfrm>
          <a:prstGeom prst="rect">
            <a:avLst/>
          </a:prstGeom>
          <a:noFill/>
        </p:spPr>
        <p:txBody>
          <a:bodyPr/>
          <a:lstStyle>
            <a:lvl1pPr>
              <a:defRPr sz="320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6F27629C-F8CE-394C-AB77-2C70E78772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8262" y="4613098"/>
            <a:ext cx="8042067" cy="5787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3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65FCFFA0-98B2-F746-83EA-8DBDA6B7A7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547" y="347663"/>
            <a:ext cx="5145157" cy="4778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Faculty / department name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AB44F889-6CB5-BD43-B19A-F35F370828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241850">
            <a:off x="5966239" y="-3055937"/>
            <a:ext cx="75946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0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41138" y="3004504"/>
            <a:ext cx="6163829" cy="1011237"/>
          </a:xfrm>
        </p:spPr>
        <p:txBody>
          <a:bodyPr anchor="t"/>
          <a:lstStyle>
            <a:lvl1pPr algn="l">
              <a:defRPr sz="44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72970-ED91-0B40-867F-E0AC9A51EBF2}" type="datetime1">
              <a:rPr lang="en-US" smtClean="0"/>
              <a:t>7/10/2019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accent3"/>
            </a:solidFill>
          </a:ln>
        </p:spPr>
        <p:txBody>
          <a:bodyPr/>
          <a:lstStyle/>
          <a:p>
            <a:fld id="{60CD3593-5731-41EF-B15F-B27141419D0D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3D4B685-9FED-F545-8AA3-7D67B884E2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88552" y="-2280479"/>
            <a:ext cx="75946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7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41138" y="3004504"/>
            <a:ext cx="6163829" cy="1011237"/>
          </a:xfrm>
        </p:spPr>
        <p:txBody>
          <a:bodyPr anchor="t"/>
          <a:lstStyle>
            <a:lvl1pPr algn="l">
              <a:defRPr sz="44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rgbClr val="469BC0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72970-ED91-0B40-867F-E0AC9A51EBF2}" type="datetime1">
              <a:rPr lang="en-US" smtClean="0"/>
              <a:t>7/10/2019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0CD3593-5731-41EF-B15F-B27141419D0D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E39757D-25E3-9D4C-89B0-ABC83FC546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606854">
            <a:off x="6788426" y="-2436193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6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41138" y="3004504"/>
            <a:ext cx="6163829" cy="1011237"/>
          </a:xfrm>
        </p:spPr>
        <p:txBody>
          <a:bodyPr anchor="t"/>
          <a:lstStyle>
            <a:lvl1pPr algn="l">
              <a:defRPr sz="44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6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72970-ED91-0B40-867F-E0AC9A51EBF2}" type="datetime1">
              <a:rPr lang="en-US" smtClean="0"/>
              <a:t>7/10/2019</a:t>
            </a:fld>
            <a:endParaRPr lang="nl-N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0CD3593-5731-41EF-B15F-B27141419D0D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D17A219-89BE-B349-BB47-80A70966D6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445414">
            <a:off x="6621964" y="-2960252"/>
            <a:ext cx="5006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20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159178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rgbClr val="469B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84906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41812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04588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rgbClr val="469B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3619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1FA632D-41F1-2042-A90E-90A4EDFBD5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lowchart: Process 3">
            <a:extLst>
              <a:ext uri="{FF2B5EF4-FFF2-40B4-BE49-F238E27FC236}">
                <a16:creationId xmlns="" xmlns:a16="http://schemas.microsoft.com/office/drawing/2014/main" id="{3D99CCBF-9B94-4047-986E-62F7BAEBE9D6}"/>
              </a:ext>
            </a:extLst>
          </p:cNvPr>
          <p:cNvSpPr/>
          <p:nvPr userDrawn="1"/>
        </p:nvSpPr>
        <p:spPr>
          <a:xfrm>
            <a:off x="0" y="3385488"/>
            <a:ext cx="15321862" cy="159072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Oval 4">
            <a:hlinkClick r:id="" action="ppaction://noaction"/>
            <a:extLst>
              <a:ext uri="{FF2B5EF4-FFF2-40B4-BE49-F238E27FC236}">
                <a16:creationId xmlns="" xmlns:a16="http://schemas.microsoft.com/office/drawing/2014/main" id="{22DA57F3-3FF8-5D41-8089-32C4A3B696DA}"/>
              </a:ext>
            </a:extLst>
          </p:cNvPr>
          <p:cNvSpPr/>
          <p:nvPr userDrawn="1"/>
        </p:nvSpPr>
        <p:spPr>
          <a:xfrm>
            <a:off x="10069921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Oval 5">
            <a:hlinkClick r:id="" action="ppaction://noaction"/>
            <a:extLst>
              <a:ext uri="{FF2B5EF4-FFF2-40B4-BE49-F238E27FC236}">
                <a16:creationId xmlns="" xmlns:a16="http://schemas.microsoft.com/office/drawing/2014/main" id="{554ECE54-3114-AE41-83B0-5F787856BDCC}"/>
              </a:ext>
            </a:extLst>
          </p:cNvPr>
          <p:cNvSpPr/>
          <p:nvPr userDrawn="1"/>
        </p:nvSpPr>
        <p:spPr>
          <a:xfrm>
            <a:off x="7161825" y="3016614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7" name="Oval 6">
            <a:hlinkClick r:id="" action="ppaction://noaction"/>
            <a:extLst>
              <a:ext uri="{FF2B5EF4-FFF2-40B4-BE49-F238E27FC236}">
                <a16:creationId xmlns="" xmlns:a16="http://schemas.microsoft.com/office/drawing/2014/main" id="{86B8F00B-A812-B848-9724-568A85483C7D}"/>
              </a:ext>
            </a:extLst>
          </p:cNvPr>
          <p:cNvSpPr/>
          <p:nvPr userDrawn="1"/>
        </p:nvSpPr>
        <p:spPr>
          <a:xfrm>
            <a:off x="4253729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Oval 7">
            <a:hlinkClick r:id="" action="ppaction://noaction"/>
            <a:extLst>
              <a:ext uri="{FF2B5EF4-FFF2-40B4-BE49-F238E27FC236}">
                <a16:creationId xmlns="" xmlns:a16="http://schemas.microsoft.com/office/drawing/2014/main" id="{710DA886-D501-1144-8A5F-F7ECF6C5268D}"/>
              </a:ext>
            </a:extLst>
          </p:cNvPr>
          <p:cNvSpPr/>
          <p:nvPr userDrawn="1"/>
        </p:nvSpPr>
        <p:spPr>
          <a:xfrm>
            <a:off x="1345633" y="3014553"/>
            <a:ext cx="857859" cy="857859"/>
          </a:xfrm>
          <a:prstGeom prst="ellipse">
            <a:avLst/>
          </a:prstGeom>
          <a:solidFill>
            <a:schemeClr val="tx1"/>
          </a:solidFill>
          <a:ln w="1873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solidFill>
                <a:srgbClr val="E4032B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6303D29-62BD-204C-BAE9-E5070427B2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627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60C72770-CF9E-8642-9A68-8468A74A2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723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7CE15E01-688D-C344-96E9-38ADA5495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3819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FB2B92A9-333F-8345-87C6-70CB73503C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81915" y="4131956"/>
            <a:ext cx="2633869" cy="1609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412560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679269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1E75471C-02C9-9145-8C0F-DCA7171A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91547" y="6356350"/>
            <a:ext cx="3361196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B46EEF56-242D-4244-B1A5-94B892795E2B}" type="datetime3">
              <a:rPr lang="en-US" smtClean="0"/>
              <a:t>10 July 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CB692917-398F-D34C-A817-2150667F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77961" y="6356350"/>
            <a:ext cx="7207551" cy="365125"/>
          </a:xfrm>
        </p:spPr>
        <p:txBody>
          <a:bodyPr/>
          <a:lstStyle>
            <a:lvl1pPr algn="l">
              <a:defRPr cap="all" baseline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EBF3654-DD81-DB45-9602-B09B3CF8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730" y="6356350"/>
            <a:ext cx="609600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59D79D20-9926-6947-91A9-E826DAB4C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A016B96-8B58-2D47-BB97-1861188C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962" y="3956824"/>
            <a:ext cx="8042368" cy="656274"/>
          </a:xfrm>
          <a:prstGeom prst="rect">
            <a:avLst/>
          </a:prstGeom>
          <a:noFill/>
        </p:spPr>
        <p:txBody>
          <a:bodyPr/>
          <a:lstStyle>
            <a:lvl1pPr>
              <a:defRPr sz="3200" baseline="0">
                <a:solidFill>
                  <a:srgbClr val="049DC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6F27629C-F8CE-394C-AB77-2C70E78772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8262" y="4613098"/>
            <a:ext cx="8042067" cy="5787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rgbClr val="079CC5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65FCFFA0-98B2-F746-83EA-8DBDA6B7A7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548" y="347663"/>
            <a:ext cx="7470914" cy="4778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Faculty / department name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AFD3B795-1F91-E045-91A7-ABD6E806B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9729498">
            <a:off x="8433352" y="-2286867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7960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rgbClr val="469BC0"/>
          </a:solidFill>
        </p:spPr>
        <p:txBody>
          <a:bodyPr/>
          <a:lstStyle>
            <a:lvl1pPr marL="0" indent="0">
              <a:buNone/>
              <a:defRPr baseline="0">
                <a:solidFill>
                  <a:srgbClr val="469BC0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7861099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4459496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1F3F23-5EA4-4041-99C8-3ECD4DD1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077" y="365125"/>
            <a:ext cx="7901609" cy="1325563"/>
          </a:xfrm>
          <a:prstGeom prst="rect">
            <a:avLst/>
          </a:prstGeom>
        </p:spPr>
        <p:txBody>
          <a:bodyPr/>
          <a:lstStyle>
            <a:lvl1pPr algn="l"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EAFB694-4AA3-E942-83A3-36D1E5170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076" y="1825625"/>
            <a:ext cx="7901609" cy="399870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C98B343-CAD8-014A-B0EF-EC1881EC84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0F5F4286-FA17-2C44-826D-6C9B300F23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7465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1917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A9D2D2FD-0608-E14D-B364-7F67C30E78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0000"/>
          <a:stretch/>
        </p:blipFill>
        <p:spPr>
          <a:xfrm>
            <a:off x="-2684117" y="-220733"/>
            <a:ext cx="3797300" cy="680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184286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53D227-31C2-2142-8A6B-8F5EE0A4E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184286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173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7990317-B8CE-0340-B898-AD01F005C8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022122">
            <a:off x="-3659359" y="407505"/>
            <a:ext cx="500607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6"/>
            <a:ext cx="10515600" cy="98789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2" y="1629006"/>
            <a:ext cx="10515601" cy="4427691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77" y="6056697"/>
            <a:ext cx="2789400" cy="52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6255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FBEA291-EEC5-0D4D-A057-88B2C7D185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73526" y="-249583"/>
            <a:ext cx="4191000" cy="6502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163346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53D227-31C2-2142-8A6B-8F5EE0A4E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163346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0061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399A2E9-259B-8441-8BD7-8BFE0D43B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02B20EC-E2BF-CB40-B5F7-AA23EAD91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 i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F097513-49B4-D146-8F59-D02C23C54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048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6DD9DF8-7021-F24D-9D64-422EE6E8E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 i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5CA6620-024F-F148-AF77-E48DFCE4A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048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EF933F20-462D-C047-B603-5E076E5B53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3429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9A8D731-8FA9-0E45-B31F-157BED3BC0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300882" y="1347304"/>
            <a:ext cx="75946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444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4B99673-6FF4-7541-A582-49C16510D4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943939">
            <a:off x="-2927110" y="816278"/>
            <a:ext cx="5006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9731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5594676-B8AB-AB45-A75E-D070975EC5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642428">
            <a:off x="-1883465" y="1131956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8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="" xmlns:a16="http://schemas.microsoft.com/office/drawing/2014/main" id="{1E75471C-02C9-9145-8C0F-DCA7171A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91547" y="6356350"/>
            <a:ext cx="3361196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448D0C12-8DE7-6F48-AD95-D9425B479BDD}" type="datetime3">
              <a:rPr lang="en-US" smtClean="0"/>
              <a:t>10 July 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="" xmlns:a16="http://schemas.microsoft.com/office/drawing/2014/main" id="{CB692917-398F-D34C-A817-2150667F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77961" y="6356350"/>
            <a:ext cx="7207551" cy="365125"/>
          </a:xfrm>
        </p:spPr>
        <p:txBody>
          <a:bodyPr/>
          <a:lstStyle>
            <a:lvl1pPr algn="l">
              <a:defRPr cap="all" baseline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EBF3654-DD81-DB45-9602-B09B3CF8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0730" y="6356350"/>
            <a:ext cx="609600" cy="365125"/>
          </a:xfrm>
        </p:spPr>
        <p:txBody>
          <a:bodyPr/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59D79D20-9926-6947-91A9-E826DAB4C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DA016B96-8B58-2D47-BB97-1861188CC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7962" y="3956824"/>
            <a:ext cx="8042368" cy="656274"/>
          </a:xfrm>
          <a:prstGeom prst="rect">
            <a:avLst/>
          </a:prstGeom>
          <a:noFill/>
        </p:spPr>
        <p:txBody>
          <a:bodyPr/>
          <a:lstStyle>
            <a:lvl1pPr>
              <a:defRPr sz="32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6F27629C-F8CE-394C-AB77-2C70E78772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8262" y="4613098"/>
            <a:ext cx="8042067" cy="5787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6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65FCFFA0-98B2-F746-83EA-8DBDA6B7A7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547" y="347663"/>
            <a:ext cx="7500731" cy="4778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Faculty / department name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7BBE68D8-70A6-7246-8BE1-4483AA758C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358674">
            <a:off x="7869330" y="-3081337"/>
            <a:ext cx="50060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411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25A9287-C063-A843-A31C-94B5922D9B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6987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9292844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rgbClr val="469BC0"/>
          </a:solidFill>
        </p:spPr>
        <p:txBody>
          <a:bodyPr/>
          <a:lstStyle>
            <a:lvl1pPr marL="0" indent="0">
              <a:buNone/>
              <a:defRPr baseline="0">
                <a:solidFill>
                  <a:srgbClr val="469BC0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899356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35221B83-6E39-8343-9F8C-A5E351B84E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DC48E26-58D4-2243-9FB9-B912F6F04B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E282617E-4F15-A74B-A62E-57E0C8256C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5963" y="2882349"/>
            <a:ext cx="3001272" cy="4045502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>
              <a:buNone/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Background fill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A60A0F-7149-4B4A-85C8-4A16E2EEB3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8751" y="3039993"/>
            <a:ext cx="2749336" cy="1054929"/>
          </a:xfrm>
          <a:prstGeom prst="rect">
            <a:avLst/>
          </a:prstGeom>
        </p:spPr>
        <p:txBody>
          <a:bodyPr anchor="t"/>
          <a:lstStyle>
            <a:lvl1pPr algn="l">
              <a:defRPr sz="3200"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6F90788-FEE6-6646-8A23-1FF755FE718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8751" y="4217359"/>
            <a:ext cx="2749336" cy="23691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6886987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1F3F23-5EA4-4041-99C8-3ECD4DD1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077" y="365125"/>
            <a:ext cx="7901609" cy="1325563"/>
          </a:xfrm>
          <a:prstGeom prst="rect">
            <a:avLst/>
          </a:prstGeom>
        </p:spPr>
        <p:txBody>
          <a:bodyPr/>
          <a:lstStyle>
            <a:lvl1pPr algn="l"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EAFB694-4AA3-E942-83A3-36D1E5170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076" y="1825625"/>
            <a:ext cx="7901609" cy="399870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C98B343-CAD8-014A-B0EF-EC1881EC84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0F5F4286-FA17-2C44-826D-6C9B300F23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7465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155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A9D2D2FD-0608-E14D-B364-7F67C30E78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" r="49999"/>
          <a:stretch/>
        </p:blipFill>
        <p:spPr>
          <a:xfrm>
            <a:off x="-2684117" y="-220733"/>
            <a:ext cx="3797300" cy="6807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16334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53D227-31C2-2142-8A6B-8F5EE0A4E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16334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3003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7990317-B8CE-0340-B898-AD01F005C8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022122">
            <a:off x="-3659359" y="407505"/>
            <a:ext cx="5006078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16334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53D227-31C2-2142-8A6B-8F5EE0A4E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16334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6210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FBEA291-EEC5-0D4D-A057-88B2C7D185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73526" y="-249583"/>
            <a:ext cx="4191000" cy="6502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525F95-2084-1749-8995-0F7ADA47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83" y="365125"/>
            <a:ext cx="10515600" cy="1325563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6236C3-F128-2047-A24D-4E92155BE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5583" y="1825625"/>
            <a:ext cx="5181600" cy="417032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53D227-31C2-2142-8A6B-8F5EE0A4E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9583" y="1825625"/>
            <a:ext cx="5181600" cy="417032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C319C0FD-7D63-9F4C-BCA4-72FE8BDD1A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4721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399A2E9-259B-8441-8BD7-8BFE0D43B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02B20EC-E2BF-CB40-B5F7-AA23EAD91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F097513-49B4-D146-8F59-D02C23C54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7691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6DD9DF8-7021-F24D-9D64-422EE6E8E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5CA6620-024F-F148-AF77-E48DFCE4A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76916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EF933F20-462D-C047-B603-5E076E5B53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498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9A8D731-8FA9-0E45-B31F-157BED3BC0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300882" y="1347304"/>
            <a:ext cx="75946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7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3D4B685-9FED-F545-8AA3-7D67B884E2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88552" y="-2280479"/>
            <a:ext cx="7594600" cy="68072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8383A45-364B-3D4B-BC6E-D71715104C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3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C6C62FF2-DD95-0046-8653-02DA4FCE9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</p:spTree>
    <p:extLst>
      <p:ext uri="{BB962C8B-B14F-4D97-AF65-F5344CB8AC3E}">
        <p14:creationId xmlns:p14="http://schemas.microsoft.com/office/powerpoint/2010/main" val="367315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4B99673-6FF4-7541-A582-49C16510D4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943939">
            <a:off x="-2927110" y="816278"/>
            <a:ext cx="50060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062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FD8E99-BA8A-8C41-BF0E-FD50151A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0894B0-2741-4345-B004-0B082D278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5594676-B8AB-AB45-A75E-D070975EC5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642428">
            <a:off x="-1883465" y="1131956"/>
            <a:ext cx="4191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838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25A9287-C063-A843-A31C-94B5922D9B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13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rgbClr val="469BC0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E39757D-25E3-9D4C-89B0-ABC83FC546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606854">
            <a:off x="6788426" y="-2436193"/>
            <a:ext cx="4191000" cy="65024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EDA4DC8-F7CA-7246-896E-7B08EC2379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="" xmlns:a16="http://schemas.microsoft.com/office/drawing/2014/main" id="{77800AF2-C568-194D-A980-C7D9323027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</p:spTree>
    <p:extLst>
      <p:ext uri="{BB962C8B-B14F-4D97-AF65-F5344CB8AC3E}">
        <p14:creationId xmlns:p14="http://schemas.microsoft.com/office/powerpoint/2010/main" val="271551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6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D17A219-89BE-B349-BB47-80A70966D6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445414">
            <a:off x="6621964" y="-2960252"/>
            <a:ext cx="5006078" cy="685799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6917852-6F1A-6C4B-A499-EDB5C0FF57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="" xmlns:a16="http://schemas.microsoft.com/office/drawing/2014/main" id="{B9E2BDAD-F003-2C4A-B004-8649B1A3E5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none" baseline="0">
                <a:latin typeface="Arial Narrow" panose="020B0606020202030204" pitchFamily="34" charset="0"/>
              </a:defRPr>
            </a:lvl1pPr>
          </a:lstStyle>
          <a:p>
            <a:r>
              <a:rPr lang="en-US" dirty="0" err="1" smtClean="0"/>
              <a:t>cLICK</a:t>
            </a:r>
            <a:r>
              <a:rPr lang="en-US" dirty="0" smtClean="0"/>
              <a:t> TO EDIT CHAPTER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3D4B685-9FED-F545-8AA3-7D67B884E2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88552" y="-2280479"/>
            <a:ext cx="7594600" cy="68072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8383A45-364B-3D4B-BC6E-D71715104C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3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C6C62FF2-DD95-0046-8653-02DA4FCE9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3D6F986-96E2-164C-A4A4-BCDB45FCEB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23242" y="6109729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841E5C2C-50FF-634E-807B-2A6B4C766B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3242" y="6296025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BAC4FDA1-EAD9-0143-BBE7-C3C2B96C90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3242" y="6482321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</p:spTree>
    <p:extLst>
      <p:ext uri="{BB962C8B-B14F-4D97-AF65-F5344CB8AC3E}">
        <p14:creationId xmlns:p14="http://schemas.microsoft.com/office/powerpoint/2010/main" val="91318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rgbClr val="469BC0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E39757D-25E3-9D4C-89B0-ABC83FC546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606854">
            <a:off x="6788426" y="-2436193"/>
            <a:ext cx="4191000" cy="65024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3EDA4DC8-F7CA-7246-896E-7B08EC2379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rgbClr val="469BC0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="" xmlns:a16="http://schemas.microsoft.com/office/drawing/2014/main" id="{77800AF2-C568-194D-A980-C7D9323027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="" xmlns:a16="http://schemas.microsoft.com/office/drawing/2014/main" id="{CB421DEC-2CA7-C94A-833C-25A48605A7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23242" y="6109729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="" xmlns:a16="http://schemas.microsoft.com/office/drawing/2014/main" id="{3847639B-FEE4-434B-885D-AB2ED1BE4E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3242" y="6296025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="" xmlns:a16="http://schemas.microsoft.com/office/drawing/2014/main" id="{B591F65F-2F42-D743-9B78-58BBBB5979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3242" y="6482321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</p:spTree>
    <p:extLst>
      <p:ext uri="{BB962C8B-B14F-4D97-AF65-F5344CB8AC3E}">
        <p14:creationId xmlns:p14="http://schemas.microsoft.com/office/powerpoint/2010/main" val="2903720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401" y="3004504"/>
            <a:ext cx="845737" cy="721677"/>
          </a:xfrm>
        </p:spPr>
        <p:txBody>
          <a:bodyPr anchor="t"/>
          <a:lstStyle>
            <a:lvl1pPr marL="0" indent="0" algn="l">
              <a:buNone/>
              <a:defRPr sz="4400" b="1" i="0" cap="all" baseline="0">
                <a:solidFill>
                  <a:schemeClr val="accent6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8" indent="0" algn="ctr">
              <a:buNone/>
              <a:defRPr sz="2000"/>
            </a:lvl2pPr>
            <a:lvl3pPr marL="914256" indent="0" algn="ctr">
              <a:buNone/>
              <a:defRPr sz="1800"/>
            </a:lvl3pPr>
            <a:lvl4pPr marL="1371383" indent="0" algn="ctr">
              <a:buNone/>
              <a:defRPr sz="1600"/>
            </a:lvl4pPr>
            <a:lvl5pPr marL="1828510" indent="0" algn="ctr">
              <a:buNone/>
              <a:defRPr sz="1600"/>
            </a:lvl5pPr>
            <a:lvl6pPr marL="2285638" indent="0" algn="ctr">
              <a:buNone/>
              <a:defRPr sz="1600"/>
            </a:lvl6pPr>
            <a:lvl7pPr marL="2742766" indent="0" algn="ctr">
              <a:buNone/>
              <a:defRPr sz="1600"/>
            </a:lvl7pPr>
            <a:lvl8pPr marL="3199893" indent="0" algn="ctr">
              <a:buNone/>
              <a:defRPr sz="1600"/>
            </a:lvl8pPr>
            <a:lvl9pPr marL="3657021" indent="0" algn="ctr">
              <a:buNone/>
              <a:defRPr sz="1600"/>
            </a:lvl9pPr>
          </a:lstStyle>
          <a:p>
            <a:r>
              <a:rPr lang="en-US" dirty="0"/>
              <a:t>00.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D17A219-89BE-B349-BB47-80A70966D6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445414">
            <a:off x="6621964" y="-2960252"/>
            <a:ext cx="5006078" cy="685799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6917852-6F1A-6C4B-A499-EDB5C0FF57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ln>
            <a:solidFill>
              <a:schemeClr val="accent6"/>
            </a:solidFill>
          </a:ln>
        </p:spPr>
        <p:txBody>
          <a:bodyPr/>
          <a:lstStyle/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="" xmlns:a16="http://schemas.microsoft.com/office/drawing/2014/main" id="{B9E2BDAD-F003-2C4A-B004-8649B1A3E5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38" y="3004504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Arial Narrow" panose="020B0606020202030204" pitchFamily="34" charset="0"/>
              </a:defRPr>
            </a:lvl1pPr>
          </a:lstStyle>
          <a:p>
            <a:r>
              <a:rPr lang="en-US" dirty="0"/>
              <a:t>Click to edit chapter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="" xmlns:a16="http://schemas.microsoft.com/office/drawing/2014/main" id="{D381BDAF-9E21-554F-B1E0-988F5E0C46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23242" y="6109729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="" xmlns:a16="http://schemas.microsoft.com/office/drawing/2014/main" id="{A997D815-DD56-B94F-A323-DFB05DD20BD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3242" y="6296025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="" xmlns:a16="http://schemas.microsoft.com/office/drawing/2014/main" id="{FD60B78A-3EB3-2E4C-A4F1-5262378EA0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3242" y="6482321"/>
            <a:ext cx="4433570" cy="186296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228600" marR="0" indent="-228600" algn="l" defTabSz="914256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457127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914255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371383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828510" indent="0">
              <a:lnSpc>
                <a:spcPct val="70000"/>
              </a:lnSpc>
              <a:buFontTx/>
              <a:buNone/>
              <a:defRPr sz="1000" b="1" i="0" cap="all" baseline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Edit faculty / department (max 3 lines)</a:t>
            </a:r>
          </a:p>
        </p:txBody>
      </p:sp>
    </p:spTree>
    <p:extLst>
      <p:ext uri="{BB962C8B-B14F-4D97-AF65-F5344CB8AC3E}">
        <p14:creationId xmlns:p14="http://schemas.microsoft.com/office/powerpoint/2010/main" val="746069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image" Target="../media/image6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8661" y="6356350"/>
            <a:ext cx="23655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8E469526-6E45-7F42-9A5B-A968FB10F2EF}" type="datetime3">
              <a:rPr lang="en-US" smtClean="0"/>
              <a:pPr/>
              <a:t>10 July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15409" y="6356350"/>
            <a:ext cx="63709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2130" y="6356350"/>
            <a:ext cx="844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1"/>
                </a:solidFill>
              </a:defRPr>
            </a:lvl1pPr>
          </a:lstStyle>
          <a:p>
            <a:fld id="{59D79D20-9926-6947-91A9-E826DAB4C48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2310C1B-65DB-2343-8AA3-FE42BB8807D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332205" y="1500167"/>
            <a:ext cx="5527589" cy="275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61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cap="all" baseline="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864B0387-07BA-AE4A-8C6A-E5CED0A114E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747707" y="-3948719"/>
            <a:ext cx="7106696" cy="136514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322845" y="5951413"/>
            <a:ext cx="1660433" cy="82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51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864B0387-07BA-AE4A-8C6A-E5CED0A114E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747707" y="-3948719"/>
            <a:ext cx="7106696" cy="136514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3576" y="6144654"/>
            <a:ext cx="441770" cy="441813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84555" y="5951413"/>
            <a:ext cx="1660433" cy="82829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A72C1AB5-3A56-FC40-9039-7F559F192A9B}"/>
              </a:ext>
            </a:extLst>
          </p:cNvPr>
          <p:cNvCxnSpPr>
            <a:cxnSpLocks/>
          </p:cNvCxnSpPr>
          <p:nvPr userDrawn="1"/>
        </p:nvCxnSpPr>
        <p:spPr>
          <a:xfrm>
            <a:off x="2544988" y="6144654"/>
            <a:ext cx="0" cy="4418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71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864B0387-07BA-AE4A-8C6A-E5CED0A114E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747707" y="-3948719"/>
            <a:ext cx="7106696" cy="136514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322844" y="5951413"/>
            <a:ext cx="1660435" cy="82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09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864B0387-07BA-AE4A-8C6A-E5CED0A114E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747706" y="-3531276"/>
            <a:ext cx="7106696" cy="136514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322845" y="5951413"/>
            <a:ext cx="1660433" cy="8282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95A558B-91BD-CD4E-869E-A90063D9ED3B}"/>
              </a:ext>
            </a:extLst>
          </p:cNvPr>
          <p:cNvSpPr txBox="1"/>
          <p:nvPr userDrawn="1"/>
        </p:nvSpPr>
        <p:spPr>
          <a:xfrm>
            <a:off x="674915" y="508706"/>
            <a:ext cx="10613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/>
                </a:solidFill>
                <a:latin typeface="Arial Narrow" panose="020B0606020202030204" pitchFamily="34" charset="0"/>
              </a:rPr>
              <a:t>IN THIS PRESENTATION:</a:t>
            </a:r>
          </a:p>
        </p:txBody>
      </p:sp>
    </p:spTree>
    <p:extLst>
      <p:ext uri="{BB962C8B-B14F-4D97-AF65-F5344CB8AC3E}">
        <p14:creationId xmlns:p14="http://schemas.microsoft.com/office/powerpoint/2010/main" val="2144230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864B0387-07BA-AE4A-8C6A-E5CED0A114E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82642">
            <a:off x="2747706" y="-3531276"/>
            <a:ext cx="7106696" cy="136514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322845" y="5951413"/>
            <a:ext cx="1660433" cy="8282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95A558B-91BD-CD4E-869E-A90063D9ED3B}"/>
              </a:ext>
            </a:extLst>
          </p:cNvPr>
          <p:cNvSpPr txBox="1"/>
          <p:nvPr userDrawn="1"/>
        </p:nvSpPr>
        <p:spPr>
          <a:xfrm>
            <a:off x="674915" y="508706"/>
            <a:ext cx="10613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aseline="0" dirty="0">
                <a:solidFill>
                  <a:schemeClr val="bg1"/>
                </a:solidFill>
                <a:latin typeface="Arial Narrow" panose="020B0606020202030204" pitchFamily="34" charset="0"/>
              </a:rPr>
              <a:t>IN THIS PRESENTATION:</a:t>
            </a:r>
          </a:p>
        </p:txBody>
      </p:sp>
    </p:spTree>
    <p:extLst>
      <p:ext uri="{BB962C8B-B14F-4D97-AF65-F5344CB8AC3E}">
        <p14:creationId xmlns:p14="http://schemas.microsoft.com/office/powerpoint/2010/main" val="747828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46" r:id="rId2"/>
    <p:sldLayoutId id="2147483947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22845" y="5951413"/>
            <a:ext cx="1660433" cy="82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0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62" r:id="rId2"/>
    <p:sldLayoutId id="2147483961" r:id="rId3"/>
    <p:sldLayoutId id="2147483951" r:id="rId4"/>
    <p:sldLayoutId id="2147483953" r:id="rId5"/>
    <p:sldLayoutId id="2147483963" r:id="rId6"/>
    <p:sldLayoutId id="2147483964" r:id="rId7"/>
    <p:sldLayoutId id="2147483954" r:id="rId8"/>
    <p:sldLayoutId id="2147483955" r:id="rId9"/>
    <p:sldLayoutId id="2147483966" r:id="rId10"/>
    <p:sldLayoutId id="2147483965" r:id="rId11"/>
    <p:sldLayoutId id="2147483956" r:id="rId12"/>
  </p:sldLayoutIdLst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79FFAF79-DC41-6244-8128-3621AE60A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51866" y="6144654"/>
            <a:ext cx="441770" cy="441813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accent3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100" b="1" i="0" cap="all" baseline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fld id="{6586D83B-F5E2-6149-B7DD-0F6F1BA7590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C0C8C51-B448-EE4F-92CF-32A58A7A2208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322845" y="5951413"/>
            <a:ext cx="1660433" cy="82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84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8" r:id="rId10"/>
    <p:sldLayoutId id="2147483977" r:id="rId11"/>
    <p:sldLayoutId id="2147483979" r:id="rId12"/>
  </p:sldLayoutIdLst>
  <p:hf hdr="0" ftr="0" dt="0"/>
  <p:txStyles>
    <p:titleStyle>
      <a:lvl1pPr algn="l" defTabSz="9142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4" indent="-228564" algn="l" defTabSz="9142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1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9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02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30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7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84" indent="-228564" algn="l" defTabSz="9142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0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8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6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93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21" algn="l" defTabSz="9142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fif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f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283125" y="5935851"/>
            <a:ext cx="1735811" cy="7826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69013" y="3890643"/>
            <a:ext cx="11236271" cy="1325563"/>
          </a:xfrm>
        </p:spPr>
        <p:txBody>
          <a:bodyPr/>
          <a:lstStyle/>
          <a:p>
            <a:r>
              <a:rPr lang="en-US" sz="3500" dirty="0"/>
              <a:t>Design of a </a:t>
            </a:r>
            <a:r>
              <a:rPr lang="en-US" sz="3500" dirty="0" smtClean="0"/>
              <a:t>development </a:t>
            </a:r>
            <a:r>
              <a:rPr lang="en-US" sz="3500" dirty="0"/>
              <a:t>platform 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500" b="0" dirty="0" smtClean="0"/>
              <a:t>to </a:t>
            </a:r>
            <a:r>
              <a:rPr lang="en-US" sz="3500" b="0" dirty="0"/>
              <a:t>monitor </a:t>
            </a:r>
            <a:r>
              <a:rPr lang="en-US" sz="3500" b="0" dirty="0" smtClean="0"/>
              <a:t>and manage </a:t>
            </a:r>
            <a:r>
              <a:rPr lang="en-US" sz="3500" b="0" dirty="0"/>
              <a:t>Low Power, Wide Area </a:t>
            </a:r>
            <a:r>
              <a:rPr lang="en-US" sz="3500" b="0" dirty="0" smtClean="0"/>
              <a:t>WSNs</a:t>
            </a:r>
            <a:endParaRPr lang="en-US" sz="3500" b="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73" y="5803528"/>
            <a:ext cx="3254644" cy="6184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148" y="5598143"/>
            <a:ext cx="5814450" cy="112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3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 (2)</a:t>
            </a:r>
            <a:r>
              <a:rPr lang="en-US" dirty="0"/>
              <a:t/>
            </a:r>
            <a:br>
              <a:rPr lang="en-US" dirty="0"/>
            </a:b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How can we design </a:t>
            </a:r>
            <a:r>
              <a:rPr lang="en-US" u="sng" dirty="0">
                <a:solidFill>
                  <a:schemeClr val="bg2"/>
                </a:solidFill>
              </a:rPr>
              <a:t>abstract</a:t>
            </a:r>
            <a:r>
              <a:rPr lang="en-US" dirty="0">
                <a:solidFill>
                  <a:schemeClr val="bg2"/>
                </a:solidFill>
              </a:rPr>
              <a:t> platform architecture for </a:t>
            </a:r>
            <a:r>
              <a:rPr lang="en-US" u="sng" dirty="0">
                <a:solidFill>
                  <a:schemeClr val="bg2"/>
                </a:solidFill>
              </a:rPr>
              <a:t>scalable</a:t>
            </a:r>
            <a:r>
              <a:rPr lang="en-US" dirty="0">
                <a:solidFill>
                  <a:schemeClr val="bg2"/>
                </a:solidFill>
              </a:rPr>
              <a:t> processing of streams of raw sensor performance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can we </a:t>
            </a:r>
            <a:r>
              <a:rPr lang="en-US" u="sng" dirty="0"/>
              <a:t>model</a:t>
            </a:r>
            <a:r>
              <a:rPr lang="en-US" dirty="0"/>
              <a:t> the state and evaluate the </a:t>
            </a:r>
            <a:r>
              <a:rPr lang="en-US" u="sng" dirty="0" err="1"/>
              <a:t>QoS</a:t>
            </a:r>
            <a:r>
              <a:rPr lang="en-US" dirty="0"/>
              <a:t> of a </a:t>
            </a:r>
            <a:r>
              <a:rPr lang="en-US" u="sng" dirty="0"/>
              <a:t>configurable</a:t>
            </a:r>
            <a:r>
              <a:rPr lang="en-US" dirty="0"/>
              <a:t>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73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Distribution Model</a:t>
            </a:r>
            <a:r>
              <a:rPr lang="en-US" dirty="0"/>
              <a:t/>
            </a:r>
            <a:br>
              <a:rPr lang="en-US" dirty="0"/>
            </a:br>
            <a:r>
              <a:rPr lang="en-US" sz="2500" b="0" dirty="0" smtClean="0"/>
              <a:t>previous work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Resources &amp; Components</a:t>
            </a:r>
          </a:p>
          <a:p>
            <a:r>
              <a:rPr lang="en-US" dirty="0" smtClean="0"/>
              <a:t>Resource Utilization Model (RUM)</a:t>
            </a:r>
          </a:p>
          <a:p>
            <a:r>
              <a:rPr lang="en-US" dirty="0" smtClean="0"/>
              <a:t>(Timed) state machines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846" y="960966"/>
            <a:ext cx="3770811" cy="56520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 5"/>
          <p:cNvSpPr/>
          <p:nvPr/>
        </p:nvSpPr>
        <p:spPr>
          <a:xfrm>
            <a:off x="2290354" y="6011617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000" dirty="0" smtClean="0"/>
              <a:t>Source: </a:t>
            </a:r>
          </a:p>
          <a:p>
            <a:pPr algn="r"/>
            <a:r>
              <a:rPr lang="en-US" sz="1000" dirty="0" smtClean="0"/>
              <a:t>Towards Modular Resource-Aware Applications</a:t>
            </a:r>
            <a:endParaRPr lang="en-US" sz="1000" dirty="0"/>
          </a:p>
          <a:p>
            <a:pPr algn="r"/>
            <a:r>
              <a:rPr lang="en-US" sz="1000" dirty="0" err="1"/>
              <a:t>Somayeh</a:t>
            </a:r>
            <a:r>
              <a:rPr lang="en-US" sz="1000" dirty="0"/>
              <a:t> </a:t>
            </a:r>
            <a:r>
              <a:rPr lang="en-US" sz="1000" dirty="0" err="1"/>
              <a:t>Malakuti</a:t>
            </a:r>
            <a:r>
              <a:rPr lang="en-US" sz="1000" dirty="0"/>
              <a:t>, et </a:t>
            </a:r>
            <a:r>
              <a:rPr lang="en-US" sz="1000" dirty="0" smtClean="0"/>
              <a:t>al.</a:t>
            </a:r>
            <a:endParaRPr lang="en-US" sz="1000" dirty="0"/>
          </a:p>
          <a:p>
            <a:pPr algn="r"/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40251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Distribution Model</a:t>
            </a:r>
            <a:r>
              <a:rPr lang="en-US" dirty="0"/>
              <a:t/>
            </a:r>
            <a:br>
              <a:rPr lang="en-US" dirty="0"/>
            </a:br>
            <a:r>
              <a:rPr lang="en-US" sz="2500" b="0" dirty="0" smtClean="0"/>
              <a:t>adaptations</a:t>
            </a:r>
            <a:endParaRPr lang="en-US" sz="2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Multiple, generalized RUMs</a:t>
            </a:r>
          </a:p>
          <a:p>
            <a:r>
              <a:rPr lang="en-US" dirty="0"/>
              <a:t>Constraints on resource </a:t>
            </a:r>
            <a:r>
              <a:rPr lang="en-US" dirty="0" smtClean="0"/>
              <a:t>distribution</a:t>
            </a:r>
          </a:p>
          <a:p>
            <a:r>
              <a:rPr lang="en-US" dirty="0" smtClean="0"/>
              <a:t>Optimized resource</a:t>
            </a:r>
          </a:p>
          <a:p>
            <a:r>
              <a:rPr lang="en-US" dirty="0" smtClean="0"/>
              <a:t>Constraint solver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8068" y="1001324"/>
            <a:ext cx="2349011" cy="481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9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Distribution Model</a:t>
            </a:r>
            <a:r>
              <a:rPr lang="en-US" dirty="0"/>
              <a:t/>
            </a:r>
            <a:br>
              <a:rPr lang="en-US" dirty="0"/>
            </a:br>
            <a:r>
              <a:rPr lang="en-US" sz="2500" b="0" dirty="0" smtClean="0"/>
              <a:t>Simple example</a:t>
            </a:r>
            <a:endParaRPr lang="en-US" sz="2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CPU</a:t>
            </a:r>
          </a:p>
          <a:p>
            <a:pPr lvl="1"/>
            <a:r>
              <a:rPr lang="en-US" dirty="0" smtClean="0"/>
              <a:t>Configurable</a:t>
            </a:r>
          </a:p>
          <a:p>
            <a:pPr lvl="1"/>
            <a:r>
              <a:rPr lang="en-US" dirty="0" smtClean="0"/>
              <a:t>Imposed min. measure rate</a:t>
            </a:r>
          </a:p>
          <a:p>
            <a:r>
              <a:rPr lang="en-US" dirty="0" smtClean="0"/>
              <a:t>Radio module</a:t>
            </a:r>
          </a:p>
          <a:p>
            <a:pPr lvl="1"/>
            <a:r>
              <a:rPr lang="en-US" dirty="0" smtClean="0"/>
              <a:t>configurable</a:t>
            </a:r>
          </a:p>
          <a:p>
            <a:r>
              <a:rPr lang="en-US" dirty="0" smtClean="0"/>
              <a:t>Battery</a:t>
            </a:r>
          </a:p>
          <a:p>
            <a:pPr lvl="1"/>
            <a:r>
              <a:rPr lang="en-US" dirty="0" smtClean="0"/>
              <a:t>Specified max. power</a:t>
            </a:r>
          </a:p>
          <a:p>
            <a:r>
              <a:rPr lang="en-US" dirty="0" smtClean="0"/>
              <a:t>Goal: </a:t>
            </a:r>
          </a:p>
          <a:p>
            <a:pPr lvl="1"/>
            <a:r>
              <a:rPr lang="en-US" dirty="0" smtClean="0"/>
              <a:t>Max. measure &amp; message rate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382" y="661182"/>
            <a:ext cx="5437473" cy="524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2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Context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Nedap</a:t>
            </a:r>
            <a:r>
              <a:rPr lang="en-US" dirty="0" smtClean="0"/>
              <a:t> SENSIT</a:t>
            </a:r>
          </a:p>
          <a:p>
            <a:pPr lvl="1"/>
            <a:r>
              <a:rPr lang="en-US" dirty="0" smtClean="0"/>
              <a:t>LWPA sensors</a:t>
            </a:r>
          </a:p>
          <a:p>
            <a:pPr lvl="1"/>
            <a:r>
              <a:rPr lang="en-US" dirty="0" smtClean="0"/>
              <a:t>Raw, low-level Information</a:t>
            </a:r>
          </a:p>
          <a:p>
            <a:r>
              <a:rPr lang="en-US" dirty="0" smtClean="0"/>
              <a:t>Multi-level reporting</a:t>
            </a:r>
            <a:endParaRPr lang="en-US" dirty="0"/>
          </a:p>
          <a:p>
            <a:pPr lvl="1"/>
            <a:r>
              <a:rPr lang="en-US" dirty="0"/>
              <a:t>sensor-level </a:t>
            </a:r>
            <a:r>
              <a:rPr lang="en-US" dirty="0" smtClean="0"/>
              <a:t>adjustments</a:t>
            </a:r>
          </a:p>
          <a:p>
            <a:pPr lvl="1"/>
            <a:r>
              <a:rPr lang="en-US" dirty="0" smtClean="0"/>
              <a:t>application-level outputs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3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methodology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Prototype implementation</a:t>
            </a:r>
          </a:p>
          <a:p>
            <a:pPr lvl="1"/>
            <a:r>
              <a:rPr lang="en-US" dirty="0" smtClean="0"/>
              <a:t>Applicability</a:t>
            </a:r>
          </a:p>
          <a:p>
            <a:pPr lvl="1"/>
            <a:r>
              <a:rPr lang="en-US" dirty="0" smtClean="0"/>
              <a:t>Usability</a:t>
            </a:r>
          </a:p>
          <a:p>
            <a:r>
              <a:rPr lang="en-US" dirty="0" smtClean="0"/>
              <a:t>Adaptations to the requirements</a:t>
            </a:r>
          </a:p>
          <a:p>
            <a:pPr lvl="1"/>
            <a:r>
              <a:rPr lang="en-US" dirty="0" smtClean="0"/>
              <a:t>Adaptability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9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Application topology</a:t>
            </a:r>
            <a:endParaRPr lang="en-US" b="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38" y="1787025"/>
            <a:ext cx="10515600" cy="41110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0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Application topology</a:t>
            </a:r>
            <a:endParaRPr lang="en-US" b="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51503" y="2947681"/>
            <a:ext cx="8486628" cy="144440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16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Application topology</a:t>
            </a:r>
            <a:endParaRPr lang="en-US" b="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56050" y="1628775"/>
            <a:ext cx="4333975" cy="44275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28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Application topology</a:t>
            </a:r>
            <a:endParaRPr lang="en-US" b="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56542" y="1628775"/>
            <a:ext cx="8332992" cy="442753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6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Wireless </a:t>
            </a:r>
            <a:r>
              <a:rPr lang="en-US" dirty="0"/>
              <a:t>S</a:t>
            </a:r>
            <a:r>
              <a:rPr lang="en-US" dirty="0" smtClean="0"/>
              <a:t>ensor Networks (WSNs)</a:t>
            </a:r>
          </a:p>
          <a:p>
            <a:r>
              <a:rPr lang="en-US" dirty="0">
                <a:sym typeface="Wingdings" panose="05000000000000000000" pitchFamily="2" charset="2"/>
              </a:rPr>
              <a:t>Low Power, Wide Area (</a:t>
            </a:r>
            <a:r>
              <a:rPr lang="en-US" dirty="0" smtClean="0">
                <a:sym typeface="Wingdings" panose="05000000000000000000" pitchFamily="2" charset="2"/>
              </a:rPr>
              <a:t>LPWA)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Ad hoc  shared networks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Quality of Service (</a:t>
            </a:r>
            <a:r>
              <a:rPr lang="en-US" dirty="0" err="1" smtClean="0">
                <a:sym typeface="Wingdings" panose="05000000000000000000" pitchFamily="2" charset="2"/>
              </a:rPr>
              <a:t>QoS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5" b="5846"/>
          <a:stretch/>
        </p:blipFill>
        <p:spPr>
          <a:xfrm>
            <a:off x="1472921" y="1055076"/>
            <a:ext cx="9246157" cy="54019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0" r="13384" b="10974"/>
          <a:stretch/>
        </p:blipFill>
        <p:spPr>
          <a:xfrm>
            <a:off x="5561935" y="1055076"/>
            <a:ext cx="5157143" cy="359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28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Sensor RDM</a:t>
            </a:r>
            <a:endParaRPr lang="en-US" b="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202" y="1353016"/>
            <a:ext cx="9757639" cy="44275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30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9306" y="2883243"/>
            <a:ext cx="10515600" cy="987890"/>
          </a:xfrm>
        </p:spPr>
        <p:txBody>
          <a:bodyPr/>
          <a:lstStyle/>
          <a:p>
            <a:r>
              <a:rPr lang="en-US" sz="5000" dirty="0" smtClean="0"/>
              <a:t>DEMO</a:t>
            </a:r>
            <a:endParaRPr lang="en-US" sz="50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78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Evaluation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Applicability</a:t>
            </a:r>
            <a:endParaRPr lang="en-US" dirty="0"/>
          </a:p>
          <a:p>
            <a:pPr lvl="1"/>
            <a:r>
              <a:rPr lang="en-US" dirty="0"/>
              <a:t>Can it be done?</a:t>
            </a:r>
          </a:p>
          <a:p>
            <a:r>
              <a:rPr lang="en-US" dirty="0"/>
              <a:t>Usability</a:t>
            </a:r>
          </a:p>
          <a:p>
            <a:pPr lvl="1"/>
            <a:r>
              <a:rPr lang="en-US" dirty="0"/>
              <a:t>Compact topology</a:t>
            </a:r>
          </a:p>
          <a:p>
            <a:pPr lvl="1"/>
            <a:r>
              <a:rPr lang="en-US" dirty="0"/>
              <a:t>No more code than monolith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dirty="0" smtClean="0"/>
              <a:t>2 new/changed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2" y="2152175"/>
            <a:ext cx="372913" cy="2721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8" y="3409628"/>
            <a:ext cx="283297" cy="2832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1" y="3041008"/>
            <a:ext cx="372913" cy="27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6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Invalid claim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356"/>
          <a:stretch/>
        </p:blipFill>
        <p:spPr>
          <a:xfrm>
            <a:off x="1367675" y="1629006"/>
            <a:ext cx="6489965" cy="19714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" r="-41829"/>
          <a:stretch/>
        </p:blipFill>
        <p:spPr>
          <a:xfrm>
            <a:off x="1367676" y="3747270"/>
            <a:ext cx="6489966" cy="21625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2110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Evaluation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Applicability</a:t>
            </a:r>
            <a:endParaRPr lang="en-US" dirty="0"/>
          </a:p>
          <a:p>
            <a:pPr lvl="1"/>
            <a:r>
              <a:rPr lang="en-US" dirty="0"/>
              <a:t>Can it be done?</a:t>
            </a:r>
          </a:p>
          <a:p>
            <a:r>
              <a:rPr lang="en-US" dirty="0"/>
              <a:t>Usability</a:t>
            </a:r>
          </a:p>
          <a:p>
            <a:pPr lvl="1"/>
            <a:r>
              <a:rPr lang="en-US" dirty="0"/>
              <a:t>Compact topology</a:t>
            </a:r>
          </a:p>
          <a:p>
            <a:pPr lvl="1"/>
            <a:r>
              <a:rPr lang="en-US" dirty="0"/>
              <a:t>No more code than monolith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dirty="0"/>
              <a:t>2 new/changed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2" y="2144426"/>
            <a:ext cx="372913" cy="2721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8" y="3409628"/>
            <a:ext cx="283297" cy="2832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1" y="3041008"/>
            <a:ext cx="372913" cy="27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1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adaptability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5583" y="1623973"/>
            <a:ext cx="10515601" cy="4427691"/>
          </a:xfrm>
        </p:spPr>
        <p:txBody>
          <a:bodyPr/>
          <a:lstStyle/>
          <a:p>
            <a:r>
              <a:rPr lang="en-US" dirty="0" err="1" smtClean="0"/>
              <a:t>Nuancer</a:t>
            </a:r>
            <a:r>
              <a:rPr lang="en-US" dirty="0" smtClean="0"/>
              <a:t>: DB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local</a:t>
            </a:r>
          </a:p>
          <a:p>
            <a:pPr lvl="1"/>
            <a:r>
              <a:rPr lang="en-US" dirty="0" smtClean="0"/>
              <a:t>Replace </a:t>
            </a:r>
            <a:r>
              <a:rPr lang="en-US" dirty="0" err="1" smtClean="0"/>
              <a:t>Nuancer</a:t>
            </a:r>
            <a:endParaRPr lang="en-US" dirty="0" smtClean="0"/>
          </a:p>
          <a:p>
            <a:r>
              <a:rPr lang="en-US" dirty="0" smtClean="0"/>
              <a:t>New sensor encoding</a:t>
            </a:r>
          </a:p>
          <a:p>
            <a:pPr lvl="1"/>
            <a:r>
              <a:rPr lang="en-US" dirty="0"/>
              <a:t>Split input stream</a:t>
            </a:r>
          </a:p>
          <a:p>
            <a:pPr lvl="1"/>
            <a:r>
              <a:rPr lang="en-US" dirty="0" smtClean="0"/>
              <a:t>Deploy second translator</a:t>
            </a:r>
          </a:p>
          <a:p>
            <a:r>
              <a:rPr lang="en-US" dirty="0" smtClean="0"/>
              <a:t>Alert connectivity drop</a:t>
            </a:r>
          </a:p>
          <a:p>
            <a:pPr lvl="1"/>
            <a:r>
              <a:rPr lang="en-US" dirty="0" smtClean="0"/>
              <a:t>Add functionality to existing component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625" y="2791414"/>
            <a:ext cx="5881398" cy="118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8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Validation study</a:t>
            </a:r>
            <a:br>
              <a:rPr lang="en-US" dirty="0" smtClean="0"/>
            </a:br>
            <a:r>
              <a:rPr lang="en-US" sz="2500" b="0" dirty="0" smtClean="0"/>
              <a:t>Evaluation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Applicability</a:t>
            </a:r>
            <a:endParaRPr lang="en-US" dirty="0"/>
          </a:p>
          <a:p>
            <a:pPr lvl="1"/>
            <a:r>
              <a:rPr lang="en-US" dirty="0"/>
              <a:t>Can it be done?</a:t>
            </a:r>
          </a:p>
          <a:p>
            <a:r>
              <a:rPr lang="en-US" dirty="0"/>
              <a:t>Usability</a:t>
            </a:r>
          </a:p>
          <a:p>
            <a:pPr lvl="1"/>
            <a:r>
              <a:rPr lang="en-US" dirty="0"/>
              <a:t>Compact </a:t>
            </a:r>
            <a:r>
              <a:rPr lang="en-US" dirty="0" smtClean="0"/>
              <a:t>topology</a:t>
            </a:r>
            <a:endParaRPr lang="en-US" dirty="0"/>
          </a:p>
          <a:p>
            <a:pPr lvl="1"/>
            <a:r>
              <a:rPr lang="en-US" dirty="0"/>
              <a:t>No more code than monolith </a:t>
            </a:r>
          </a:p>
          <a:p>
            <a:r>
              <a:rPr lang="en-US" dirty="0"/>
              <a:t>Adaptability</a:t>
            </a:r>
          </a:p>
          <a:p>
            <a:pPr lvl="1"/>
            <a:r>
              <a:rPr lang="en-US" dirty="0"/>
              <a:t>2 new/changed </a:t>
            </a:r>
            <a:r>
              <a:rPr lang="en-US" dirty="0" smtClean="0"/>
              <a:t>components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2" y="2128928"/>
            <a:ext cx="372913" cy="2721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18" y="3409628"/>
            <a:ext cx="283297" cy="2832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1" y="3041008"/>
            <a:ext cx="372913" cy="2721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0" y="4343480"/>
            <a:ext cx="372913" cy="27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5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br>
              <a:rPr lang="en-US" dirty="0" smtClean="0"/>
            </a:b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Distributed architecture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romising</a:t>
            </a:r>
          </a:p>
          <a:p>
            <a:pPr lvl="1"/>
            <a:r>
              <a:rPr lang="en-US" dirty="0" smtClean="0"/>
              <a:t>Requires improvements</a:t>
            </a:r>
          </a:p>
          <a:p>
            <a:r>
              <a:rPr lang="en-US" dirty="0" smtClean="0"/>
              <a:t>Resource Distribution Model</a:t>
            </a:r>
          </a:p>
          <a:p>
            <a:pPr lvl="1"/>
            <a:r>
              <a:rPr lang="en-US" dirty="0" smtClean="0"/>
              <a:t>Effective</a:t>
            </a:r>
          </a:p>
          <a:p>
            <a:pPr lvl="1"/>
            <a:r>
              <a:rPr lang="en-US" dirty="0" smtClean="0"/>
              <a:t>Efficient</a:t>
            </a:r>
          </a:p>
          <a:p>
            <a:pPr lvl="1"/>
            <a:r>
              <a:rPr lang="en-US" dirty="0" smtClean="0"/>
              <a:t>Requires proper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63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br>
              <a:rPr lang="en-US" dirty="0" smtClean="0"/>
            </a:b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Improvements to identified problems</a:t>
            </a:r>
          </a:p>
          <a:p>
            <a:r>
              <a:rPr lang="en-US" dirty="0" smtClean="0"/>
              <a:t>Better incorporation of Apache Storm</a:t>
            </a:r>
          </a:p>
          <a:p>
            <a:r>
              <a:rPr lang="en-US" dirty="0" smtClean="0"/>
              <a:t>Continued 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9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&amp; Discussion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02107" y="2921430"/>
            <a:ext cx="7691529" cy="86177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Thank you for your attention,</a:t>
            </a:r>
          </a:p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I will gladly answer any question you might have.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1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Resource constraint</a:t>
            </a:r>
          </a:p>
          <a:p>
            <a:r>
              <a:rPr lang="en-US" dirty="0" smtClean="0"/>
              <a:t>Operated networks</a:t>
            </a:r>
          </a:p>
          <a:p>
            <a:r>
              <a:rPr lang="en-US" dirty="0"/>
              <a:t>WSN </a:t>
            </a:r>
            <a:r>
              <a:rPr lang="en-US" dirty="0" err="1"/>
              <a:t>QoS</a:t>
            </a:r>
            <a:r>
              <a:rPr lang="en-US" dirty="0"/>
              <a:t> is different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192" y="4239800"/>
            <a:ext cx="1730836" cy="1683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473" y="4010000"/>
            <a:ext cx="2143125" cy="2143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043" y="4071512"/>
            <a:ext cx="1445973" cy="20333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667" y="4394079"/>
            <a:ext cx="1276167" cy="12761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37" y="4394078"/>
            <a:ext cx="1276167" cy="127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5583" y="1298682"/>
            <a:ext cx="10515600" cy="4184286"/>
          </a:xfrm>
        </p:spPr>
        <p:txBody>
          <a:bodyPr/>
          <a:lstStyle/>
          <a:p>
            <a:r>
              <a:rPr lang="en-US" dirty="0" smtClean="0"/>
              <a:t>Problem &amp; goal</a:t>
            </a:r>
          </a:p>
          <a:p>
            <a:r>
              <a:rPr lang="en-US" dirty="0" smtClean="0"/>
              <a:t>Approach</a:t>
            </a:r>
            <a:endParaRPr lang="en-US" dirty="0" smtClean="0"/>
          </a:p>
          <a:p>
            <a:r>
              <a:rPr lang="en-US" dirty="0" smtClean="0"/>
              <a:t>Developed solutions</a:t>
            </a:r>
          </a:p>
          <a:p>
            <a:pPr lvl="1"/>
            <a:r>
              <a:rPr lang="en-US" dirty="0" smtClean="0"/>
              <a:t>Distributed development platform</a:t>
            </a:r>
          </a:p>
          <a:p>
            <a:pPr lvl="1"/>
            <a:r>
              <a:rPr lang="en-US" dirty="0" smtClean="0"/>
              <a:t>Resource Distribution Model</a:t>
            </a:r>
          </a:p>
          <a:p>
            <a:r>
              <a:rPr lang="en-US" dirty="0" smtClean="0"/>
              <a:t>SENSIT prototype</a:t>
            </a:r>
            <a:endParaRPr lang="en-US" dirty="0" smtClean="0"/>
          </a:p>
          <a:p>
            <a:r>
              <a:rPr lang="en-US" dirty="0" smtClean="0"/>
              <a:t>Conclusions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78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br>
              <a:rPr lang="en-US" dirty="0" smtClean="0"/>
            </a:br>
            <a:endParaRPr lang="en-US" sz="2500" b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 smtClean="0"/>
              <a:t>Research and develop a software platform to monitor and manage </a:t>
            </a:r>
            <a:r>
              <a:rPr lang="en-US" b="1" dirty="0" err="1" smtClean="0"/>
              <a:t>QoS</a:t>
            </a:r>
            <a:r>
              <a:rPr lang="en-US" b="1" dirty="0" smtClean="0"/>
              <a:t> parameters of LPWA WSN applications.</a:t>
            </a:r>
          </a:p>
          <a:p>
            <a:pPr marL="0" indent="0" algn="ctr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can we design </a:t>
            </a:r>
            <a:r>
              <a:rPr lang="en-US" u="sng" dirty="0"/>
              <a:t>abstract</a:t>
            </a:r>
            <a:r>
              <a:rPr lang="en-US" dirty="0"/>
              <a:t> </a:t>
            </a:r>
            <a:r>
              <a:rPr lang="en-US" dirty="0" smtClean="0"/>
              <a:t>platform architecture for </a:t>
            </a:r>
            <a:r>
              <a:rPr lang="en-US" u="sng" dirty="0"/>
              <a:t>scalable</a:t>
            </a:r>
            <a:r>
              <a:rPr lang="en-US" dirty="0"/>
              <a:t> processing of </a:t>
            </a:r>
            <a:r>
              <a:rPr lang="en-US" dirty="0" smtClean="0"/>
              <a:t>streams of </a:t>
            </a:r>
            <a:r>
              <a:rPr lang="en-US" dirty="0"/>
              <a:t>raw </a:t>
            </a:r>
            <a:r>
              <a:rPr lang="en-US" dirty="0" smtClean="0"/>
              <a:t>sensor performance data?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</a:t>
            </a:r>
            <a:r>
              <a:rPr lang="en-US" dirty="0" smtClean="0">
                <a:solidFill>
                  <a:schemeClr val="bg2"/>
                </a:solidFill>
              </a:rPr>
              <a:t>ow </a:t>
            </a:r>
            <a:r>
              <a:rPr lang="en-US" dirty="0">
                <a:solidFill>
                  <a:schemeClr val="bg2"/>
                </a:solidFill>
              </a:rPr>
              <a:t>can we </a:t>
            </a:r>
            <a:r>
              <a:rPr lang="en-US" u="sng" dirty="0">
                <a:solidFill>
                  <a:schemeClr val="bg2"/>
                </a:solidFill>
              </a:rPr>
              <a:t>model</a:t>
            </a:r>
            <a:r>
              <a:rPr lang="en-US" dirty="0">
                <a:solidFill>
                  <a:schemeClr val="bg2"/>
                </a:solidFill>
              </a:rPr>
              <a:t> the state and evaluate the </a:t>
            </a:r>
            <a:r>
              <a:rPr lang="en-US" u="sng" dirty="0" err="1" smtClean="0">
                <a:solidFill>
                  <a:schemeClr val="bg2"/>
                </a:solidFill>
              </a:rPr>
              <a:t>QoS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smtClean="0">
                <a:solidFill>
                  <a:schemeClr val="bg2"/>
                </a:solidFill>
              </a:rPr>
              <a:t>of </a:t>
            </a:r>
            <a:r>
              <a:rPr lang="en-US" dirty="0">
                <a:solidFill>
                  <a:schemeClr val="bg2"/>
                </a:solidFill>
              </a:rPr>
              <a:t>a </a:t>
            </a:r>
            <a:r>
              <a:rPr lang="en-US" u="sng">
                <a:solidFill>
                  <a:schemeClr val="bg2"/>
                </a:solidFill>
              </a:rPr>
              <a:t>configurable</a:t>
            </a:r>
            <a:r>
              <a:rPr lang="en-US">
                <a:solidFill>
                  <a:schemeClr val="bg2"/>
                </a:solidFill>
              </a:rPr>
              <a:t> </a:t>
            </a:r>
            <a:r>
              <a:rPr lang="en-US" smtClean="0">
                <a:solidFill>
                  <a:schemeClr val="bg2"/>
                </a:solidFill>
              </a:rPr>
              <a:t>system?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82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architecture</a:t>
            </a:r>
            <a:r>
              <a:rPr lang="en-US" dirty="0"/>
              <a:t/>
            </a:r>
            <a:br>
              <a:rPr lang="en-US" dirty="0"/>
            </a:br>
            <a:r>
              <a:rPr lang="en-US" sz="2500" b="0" dirty="0" smtClean="0"/>
              <a:t>context</a:t>
            </a:r>
            <a:r>
              <a:rPr lang="en-US" sz="2500" dirty="0"/>
              <a:t/>
            </a:r>
            <a:br>
              <a:rPr lang="en-US" sz="2500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38" y="1753953"/>
            <a:ext cx="10515600" cy="41771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6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architecture</a:t>
            </a:r>
            <a:r>
              <a:rPr lang="en-US" dirty="0"/>
              <a:t/>
            </a:r>
            <a:br>
              <a:rPr lang="en-US" dirty="0"/>
            </a:br>
            <a:r>
              <a:rPr lang="en-US" sz="2500" b="0" dirty="0" smtClean="0"/>
              <a:t>micro-component topology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241" y="1642843"/>
            <a:ext cx="8679594" cy="4427538"/>
          </a:xfrm>
        </p:spPr>
      </p:pic>
    </p:spTree>
    <p:extLst>
      <p:ext uri="{BB962C8B-B14F-4D97-AF65-F5344CB8AC3E}">
        <p14:creationId xmlns:p14="http://schemas.microsoft.com/office/powerpoint/2010/main" val="270401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architecture</a:t>
            </a:r>
            <a:br>
              <a:rPr lang="en-US" dirty="0"/>
            </a:br>
            <a:r>
              <a:rPr lang="en-US" sz="2500" b="0" dirty="0" smtClean="0"/>
              <a:t>stream operation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Transformation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Lateral aggregation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Longitudinal aggregation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486" y="1482480"/>
            <a:ext cx="2428875" cy="485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876" y="2331533"/>
            <a:ext cx="2781300" cy="1057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382" y="3752087"/>
            <a:ext cx="3543300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8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architecture</a:t>
            </a:r>
            <a:br>
              <a:rPr lang="en-US" dirty="0"/>
            </a:br>
            <a:r>
              <a:rPr lang="en-US" sz="2500" b="0" dirty="0"/>
              <a:t>component </a:t>
            </a:r>
            <a:r>
              <a:rPr lang="en-US" sz="2500" b="0" dirty="0" smtClean="0"/>
              <a:t>scaffolds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6D83B-F5E2-6149-B7DD-0F6F1BA7590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863" y="2179099"/>
            <a:ext cx="10112783" cy="3244595"/>
          </a:xfrm>
        </p:spPr>
      </p:pic>
    </p:spTree>
    <p:extLst>
      <p:ext uri="{BB962C8B-B14F-4D97-AF65-F5344CB8AC3E}">
        <p14:creationId xmlns:p14="http://schemas.microsoft.com/office/powerpoint/2010/main" val="153764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T Title slide Black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T test" id="{15B9D8DC-9424-A541-AF47-D0C4E5DD615D}" vid="{AA5B6583-0830-8041-8FDA-106127B26373}"/>
    </a:ext>
  </a:extLst>
</a:theme>
</file>

<file path=ppt/theme/theme2.xml><?xml version="1.0" encoding="utf-8"?>
<a:theme xmlns:a="http://schemas.openxmlformats.org/drawingml/2006/main" name="UT Chapter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3.xml><?xml version="1.0" encoding="utf-8"?>
<a:theme xmlns:a="http://schemas.openxmlformats.org/drawingml/2006/main" name="1_UT Chapter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4.xml><?xml version="1.0" encoding="utf-8"?>
<a:theme xmlns:a="http://schemas.openxmlformats.org/drawingml/2006/main" name="1_UT Chapter slide Black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5.xml><?xml version="1.0" encoding="utf-8"?>
<a:theme xmlns:a="http://schemas.openxmlformats.org/drawingml/2006/main" name="UT Content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6.xml><?xml version="1.0" encoding="utf-8"?>
<a:theme xmlns:a="http://schemas.openxmlformats.org/drawingml/2006/main" name="1_UT Content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7.xml><?xml version="1.0" encoding="utf-8"?>
<a:theme xmlns:a="http://schemas.openxmlformats.org/drawingml/2006/main" name="2_UT Content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8.xml><?xml version="1.0" encoding="utf-8"?>
<a:theme xmlns:a="http://schemas.openxmlformats.org/drawingml/2006/main" name="3_UT Content slide White">
  <a:themeElements>
    <a:clrScheme name="UT colors">
      <a:dk1>
        <a:srgbClr val="000000"/>
      </a:dk1>
      <a:lt1>
        <a:srgbClr val="FFFFFF"/>
      </a:lt1>
      <a:dk2>
        <a:srgbClr val="616365"/>
      </a:dk2>
      <a:lt2>
        <a:srgbClr val="ADAFAF"/>
      </a:lt2>
      <a:accent1>
        <a:srgbClr val="63B1E5"/>
      </a:accent1>
      <a:accent2>
        <a:srgbClr val="EC7908"/>
      </a:accent2>
      <a:accent3>
        <a:srgbClr val="CF0071"/>
      </a:accent3>
      <a:accent4>
        <a:srgbClr val="FED100"/>
      </a:accent4>
      <a:accent5>
        <a:srgbClr val="0093B3"/>
      </a:accent5>
      <a:accent6>
        <a:srgbClr val="34B234"/>
      </a:accent6>
      <a:hlink>
        <a:srgbClr val="002C5F"/>
      </a:hlink>
      <a:folHlink>
        <a:srgbClr val="C60C3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ed" id="{38EFCB40-8075-4379-B608-001D32BF0987}" vid="{32DD4C13-7CE8-4DC6-9A95-709DF41A19BE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UT test</Template>
  <TotalTime>0</TotalTime>
  <Words>427</Words>
  <Application>Microsoft Office PowerPoint</Application>
  <PresentationFormat>Widescreen</PresentationFormat>
  <Paragraphs>155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Arial</vt:lpstr>
      <vt:lpstr>Arial Narrow</vt:lpstr>
      <vt:lpstr>Calibri</vt:lpstr>
      <vt:lpstr>Wingdings</vt:lpstr>
      <vt:lpstr>UT Title slide Black</vt:lpstr>
      <vt:lpstr>UT Chapter slide White</vt:lpstr>
      <vt:lpstr>1_UT Chapter slide White</vt:lpstr>
      <vt:lpstr>1_UT Chapter slide Black</vt:lpstr>
      <vt:lpstr>UT Content slide White</vt:lpstr>
      <vt:lpstr>1_UT Content slide White</vt:lpstr>
      <vt:lpstr>2_UT Content slide White</vt:lpstr>
      <vt:lpstr>3_UT Content slide White</vt:lpstr>
      <vt:lpstr>Design of a development platform  to monitor and manage Low Power, Wide Area WSNs</vt:lpstr>
      <vt:lpstr>INTRO</vt:lpstr>
      <vt:lpstr>Problems </vt:lpstr>
      <vt:lpstr>Overview</vt:lpstr>
      <vt:lpstr>Goal </vt:lpstr>
      <vt:lpstr>Platform architecture context  </vt:lpstr>
      <vt:lpstr>platform architecture micro-component topology</vt:lpstr>
      <vt:lpstr>platform architecture stream operation types</vt:lpstr>
      <vt:lpstr>platform architecture component scaffolds</vt:lpstr>
      <vt:lpstr>Research questions (2) </vt:lpstr>
      <vt:lpstr>Resource Distribution Model previous work</vt:lpstr>
      <vt:lpstr>Resource Distribution Model adaptations</vt:lpstr>
      <vt:lpstr>Resource Distribution Model Simple example</vt:lpstr>
      <vt:lpstr>Validation study Context</vt:lpstr>
      <vt:lpstr>Validation study methodology</vt:lpstr>
      <vt:lpstr>Validation study Application topology</vt:lpstr>
      <vt:lpstr>Validation study Application topology</vt:lpstr>
      <vt:lpstr>Validation study Application topology</vt:lpstr>
      <vt:lpstr>Validation study Application topology</vt:lpstr>
      <vt:lpstr>Validation study Sensor RDM</vt:lpstr>
      <vt:lpstr>DEMO</vt:lpstr>
      <vt:lpstr>Validation study Evaluation</vt:lpstr>
      <vt:lpstr>Validation study Invalid claim</vt:lpstr>
      <vt:lpstr>Validation study Evaluation</vt:lpstr>
      <vt:lpstr>Validation study adaptability</vt:lpstr>
      <vt:lpstr>Validation study Evaluation</vt:lpstr>
      <vt:lpstr>Conclusions </vt:lpstr>
      <vt:lpstr>Future work </vt:lpstr>
      <vt:lpstr>Questions &amp; 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Jochem Schutte</cp:lastModifiedBy>
  <cp:revision>124</cp:revision>
  <dcterms:created xsi:type="dcterms:W3CDTF">2019-02-08T09:55:16Z</dcterms:created>
  <dcterms:modified xsi:type="dcterms:W3CDTF">2019-07-10T11:12:08Z</dcterms:modified>
</cp:coreProperties>
</file>

<file path=docProps/thumbnail.jpeg>
</file>